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14"/>
  </p:notesMasterIdLst>
  <p:handoutMasterIdLst>
    <p:handoutMasterId r:id="rId15"/>
  </p:handoutMasterIdLst>
  <p:sldIdLst>
    <p:sldId id="1720" r:id="rId6"/>
    <p:sldId id="1857" r:id="rId7"/>
    <p:sldId id="1858" r:id="rId8"/>
    <p:sldId id="1833" r:id="rId9"/>
    <p:sldId id="1836" r:id="rId10"/>
    <p:sldId id="1527" r:id="rId11"/>
    <p:sldId id="1859" r:id="rId12"/>
    <p:sldId id="1860" r:id="rId1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20"/>
            <p14:sldId id="1857"/>
            <p14:sldId id="1858"/>
            <p14:sldId id="1833"/>
            <p14:sldId id="1836"/>
            <p14:sldId id="1527"/>
            <p14:sldId id="1859"/>
            <p14:sldId id="1860"/>
          </p14:sldIdLst>
        </p14:section>
        <p14:section name="Soft Black template" id="{888AB95E-1B7E-4E95-8F39-C5D0E8372BC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5C2D91"/>
    <a:srgbClr val="FFFFFF"/>
    <a:srgbClr val="0D0D0D"/>
    <a:srgbClr val="0078D4"/>
    <a:srgbClr val="000000"/>
    <a:srgbClr val="1A1A1A"/>
    <a:srgbClr val="107C10"/>
    <a:srgbClr val="EAEAEA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71564" autoAdjust="0"/>
  </p:normalViewPr>
  <p:slideViewPr>
    <p:cSldViewPr snapToGrid="0">
      <p:cViewPr varScale="1">
        <p:scale>
          <a:sx n="78" d="100"/>
          <a:sy n="78" d="100"/>
        </p:scale>
        <p:origin x="1788" y="8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4/2/2019 1:17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4/2/2019 1:17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4/2/2019 1:17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promote empathy regarding perf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4/2/2019 1:17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12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--talk about </a:t>
            </a:r>
            <a:r>
              <a:rPr lang="en-US" err="1"/>
              <a:t>nat</a:t>
            </a:r>
            <a:r>
              <a:rPr lang="en-US"/>
              <a:t> </a:t>
            </a:r>
            <a:r>
              <a:rPr lang="en-US" err="1"/>
              <a:t>jmc</a:t>
            </a:r>
            <a:r>
              <a:rPr lang="en-US"/>
              <a:t> file – says what the rules are for counting stuff considered “just my code”</a:t>
            </a:r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When I double-click I expect to see something open and show the whole string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4/2/2019 1:17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7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--talk about </a:t>
            </a:r>
            <a:r>
              <a:rPr lang="en-US" dirty="0" err="1"/>
              <a:t>nat</a:t>
            </a:r>
            <a:r>
              <a:rPr lang="en-US" dirty="0"/>
              <a:t> </a:t>
            </a:r>
            <a:r>
              <a:rPr lang="en-US" dirty="0" err="1"/>
              <a:t>jmc</a:t>
            </a:r>
            <a:r>
              <a:rPr lang="en-US" dirty="0"/>
              <a:t> file – says what the rules are for counting stuff considered “just my code”</a:t>
            </a:r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When I double-click I expect to see something open and show the whole string</a:t>
            </a:r>
          </a:p>
          <a:p>
            <a:endParaRPr lang="en-US" sz="882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--framework code = third-party code </a:t>
            </a:r>
          </a:p>
          <a:p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--don’t have to think about whether to step into a function or not </a:t>
            </a:r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sym typeface="Wingdings" panose="05000000000000000000" pitchFamily="2" charset="2"/>
              </a:rPr>
              <a:t> reducing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4/2/2019 1:17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--talk about </a:t>
            </a:r>
            <a:r>
              <a:rPr lang="en-US" err="1"/>
              <a:t>nat</a:t>
            </a:r>
            <a:r>
              <a:rPr lang="en-US"/>
              <a:t> </a:t>
            </a:r>
            <a:r>
              <a:rPr lang="en-US" err="1"/>
              <a:t>jmc</a:t>
            </a:r>
            <a:r>
              <a:rPr lang="en-US"/>
              <a:t> file – says what the rules are for counting stuff considered “just my code”</a:t>
            </a:r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When I double-click I expect to see something open and show the whole string</a:t>
            </a:r>
          </a:p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--JMC - can enable if you are debugging code written by other team mates and you want to automatically step over it because their code isn’t relevant to you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4/2/2019 1:17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72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4/2/2019 1:17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2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4/2/2019 1:17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4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6.safelinks.protection.outlook.com/?url=https%3A%2F%2Fgithub.com%2Fleslierichardson95%2Freading-list&amp;data=02%7C01%7Cbethma%40microsoft.com%7C57124610cf1547b35f4c08d6b7a75b29%7C72f988bf86f141af91ab2d7cd011db47%7C1%7C0%7C636898326751552917&amp;sdata=OOAha77RaZty9QTNZaiBD1i0XKopr90wUK%2FntRNLcE8%3D&amp;reserved=0" TargetMode="External"/><Relationship Id="rId2" Type="http://schemas.openxmlformats.org/officeDocument/2006/relationships/hyperlink" Target="https://github.com/leslierichardson95/ReadingList" TargetMode="Externa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5511800" cy="1107996"/>
          </a:xfrm>
        </p:spPr>
        <p:txBody>
          <a:bodyPr/>
          <a:lstStyle/>
          <a:p>
            <a:r>
              <a:rPr lang="en-US" dirty="0"/>
              <a:t>Squash Bugs and Improve Code Quality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1231106"/>
          </a:xfrm>
        </p:spPr>
        <p:txBody>
          <a:bodyPr/>
          <a:lstStyle/>
          <a:p>
            <a:r>
              <a:rPr lang="en-US" dirty="0"/>
              <a:t>Leslie Richardson</a:t>
            </a:r>
          </a:p>
          <a:p>
            <a:r>
              <a:rPr lang="en-US" dirty="0"/>
              <a:t>Program Manager</a:t>
            </a:r>
          </a:p>
          <a:p>
            <a:r>
              <a:rPr lang="en-US" dirty="0"/>
              <a:t>VS Debugging &amp; Diagnostics</a:t>
            </a:r>
          </a:p>
          <a:p>
            <a:r>
              <a:rPr lang="en-US" dirty="0">
                <a:solidFill>
                  <a:srgbClr val="00B0F0"/>
                </a:solidFill>
              </a:rPr>
              <a:t>@lyrichardson01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33346"/>
            <a:ext cx="11018520" cy="553998"/>
          </a:xfrm>
        </p:spPr>
        <p:txBody>
          <a:bodyPr/>
          <a:lstStyle/>
          <a:p>
            <a:r>
              <a:rPr lang="en-US"/>
              <a:t>Debugger Performance Updates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340085"/>
            <a:ext cx="11271195" cy="353327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>
                <a:latin typeface="Segoe UI Semilight"/>
                <a:cs typeface="Segoe UI Semilight"/>
              </a:rPr>
              <a:t>Most VS windows are now async (i.e. watch, call stack)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Segoe UI Semilight"/>
                <a:cs typeface="Segoe UI Semilight"/>
              </a:rPr>
              <a:t>UI delays in most windows </a:t>
            </a:r>
            <a:r>
              <a:rPr lang="en-US" b="1" dirty="0">
                <a:solidFill>
                  <a:srgbClr val="00B050"/>
                </a:solidFill>
                <a:latin typeface="Segoe UI Semilight"/>
                <a:cs typeface="Segoe UI Semilight"/>
              </a:rPr>
              <a:t>down by 70%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  <a:cs typeface="Calibri"/>
            </a:endParaRPr>
          </a:p>
          <a:p>
            <a:r>
              <a:rPr lang="en-US" dirty="0">
                <a:latin typeface="Segoe UI Semilight"/>
                <a:cs typeface="Segoe UI Semilight"/>
              </a:rPr>
              <a:t>Stepping block time is down by more than </a:t>
            </a:r>
            <a:r>
              <a:rPr lang="en-US" b="1" dirty="0">
                <a:solidFill>
                  <a:srgbClr val="00B050"/>
                </a:solidFill>
                <a:latin typeface="Segoe UI Semilight"/>
                <a:cs typeface="Segoe UI Semilight"/>
              </a:rPr>
              <a:t>half</a:t>
            </a:r>
            <a:r>
              <a:rPr lang="en-US" dirty="0">
                <a:latin typeface="Segoe UI Semilight"/>
                <a:cs typeface="Segoe UI Semilight"/>
              </a:rPr>
              <a:t> compared to VS 2017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r>
              <a:rPr lang="en-US" dirty="0">
                <a:latin typeface="Segoe UI Semilight"/>
                <a:cs typeface="Segoe UI Semilight"/>
              </a:rPr>
              <a:t>C++ Out-of-Proc </a:t>
            </a:r>
            <a:r>
              <a:rPr lang="en-US" dirty="0">
                <a:latin typeface="Segoe UI Semilight"/>
                <a:cs typeface="Segoe UI Semilight"/>
                <a:sym typeface="Wingdings" panose="05000000000000000000" pitchFamily="2" charset="2"/>
              </a:rPr>
              <a:t> 84% memory reduction for devenv.exe</a:t>
            </a:r>
            <a:endParaRPr lang="en-US" dirty="0">
              <a:latin typeface="Segoe UI Semilight"/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5570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W-RC">
            <a:hlinkClick r:id="" action="ppaction://media"/>
            <a:extLst>
              <a:ext uri="{FF2B5EF4-FFF2-40B4-BE49-F238E27FC236}">
                <a16:creationId xmlns:a16="http://schemas.microsoft.com/office/drawing/2014/main" id="{2F83D13E-0313-46DB-867E-2CA0774AC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593" y="165030"/>
            <a:ext cx="11714813" cy="65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4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 Semibold"/>
              </a:rPr>
              <a:t>Just My Code for C++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C4DB9-DEFE-4BC3-A9AE-262390339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569" y="1551291"/>
            <a:ext cx="5407128" cy="358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A1EA1-85E7-4563-A3D9-3F009B7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50" y="1564850"/>
            <a:ext cx="5361683" cy="35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8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 Semibold"/>
              </a:rPr>
              <a:t>Just My Code for C++ - </a:t>
            </a:r>
            <a:r>
              <a:rPr lang="en-US" i="1">
                <a:cs typeface="Segoe UI Semibold"/>
              </a:rPr>
              <a:t>.</a:t>
            </a:r>
            <a:r>
              <a:rPr lang="en-US" i="1" err="1">
                <a:cs typeface="Segoe UI Semibold"/>
              </a:rPr>
              <a:t>natjmc</a:t>
            </a:r>
            <a:r>
              <a:rPr lang="en-US" i="1">
                <a:cs typeface="Segoe UI Semibold"/>
              </a:rPr>
              <a:t> </a:t>
            </a:r>
            <a:r>
              <a:rPr lang="en-US">
                <a:cs typeface="Segoe UI Semibold"/>
              </a:rPr>
              <a:t>file format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1DE8F-9353-45FD-852E-ADCBD540F3C1}"/>
              </a:ext>
            </a:extLst>
          </p:cNvPr>
          <p:cNvSpPr/>
          <p:nvPr/>
        </p:nvSpPr>
        <p:spPr>
          <a:xfrm>
            <a:off x="303475" y="1481544"/>
            <a:ext cx="11585049" cy="4438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D9A"/>
                </a:solidFill>
                <a:latin typeface="Consolas" panose="020B0609020204030204" pitchFamily="49" charset="0"/>
              </a:rPr>
              <a:t>&lt;?xml version="1.0" encoding="utf-8"?&gt;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&lt;</a:t>
            </a:r>
            <a:r>
              <a:rPr lang="en-US" err="1">
                <a:solidFill>
                  <a:srgbClr val="0101FD"/>
                </a:solidFill>
                <a:latin typeface="Consolas" panose="020B0609020204030204" pitchFamily="49" charset="0"/>
              </a:rPr>
              <a:t>NonUserCode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451A5"/>
                </a:solidFill>
                <a:latin typeface="Consolas" panose="020B0609020204030204" pitchFamily="49" charset="0"/>
              </a:rPr>
              <a:t>xmlns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"http://schemas.microsoft.com/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vstudio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/debugger/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jmc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/2015"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>
                <a:solidFill>
                  <a:srgbClr val="008000"/>
                </a:solidFill>
                <a:latin typeface="Consolas" panose="020B0609020204030204" pitchFamily="49" charset="0"/>
              </a:rPr>
              <a:t>&lt;!-- Modules --&gt;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&lt;Module </a:t>
            </a:r>
            <a:r>
              <a:rPr lang="en-US">
                <a:solidFill>
                  <a:srgbClr val="0451A5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ModuleSpec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/&gt;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&lt;Module </a:t>
            </a:r>
            <a:r>
              <a:rPr lang="en-US">
                <a:solidFill>
                  <a:srgbClr val="0451A5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ModuleSpec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451A5"/>
                </a:solidFill>
                <a:latin typeface="Consolas" panose="020B0609020204030204" pitchFamily="49" charset="0"/>
              </a:rPr>
              <a:t>Company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"CompanyName"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/&gt;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>
                <a:solidFill>
                  <a:srgbClr val="008000"/>
                </a:solidFill>
                <a:latin typeface="Consolas" panose="020B0609020204030204" pitchFamily="49" charset="0"/>
              </a:rPr>
              <a:t>&lt;!-- Files --&gt;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&lt;File </a:t>
            </a:r>
            <a:r>
              <a:rPr lang="en-US">
                <a:solidFill>
                  <a:srgbClr val="0451A5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FileSpec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/&gt;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>
                <a:solidFill>
                  <a:srgbClr val="008000"/>
                </a:solidFill>
                <a:latin typeface="Consolas" panose="020B0609020204030204" pitchFamily="49" charset="0"/>
              </a:rPr>
              <a:t>&lt;!-- Functions --&gt;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&lt;Function </a:t>
            </a:r>
            <a:r>
              <a:rPr lang="en-US">
                <a:solidFill>
                  <a:srgbClr val="0451A5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FunctionSpec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/&gt;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&lt;Function </a:t>
            </a:r>
            <a:r>
              <a:rPr lang="en-US">
                <a:solidFill>
                  <a:srgbClr val="0451A5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FunctionSpec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451A5"/>
                </a:solidFill>
                <a:latin typeface="Consolas" panose="020B0609020204030204" pitchFamily="49" charset="0"/>
              </a:rPr>
              <a:t>Module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ModuleSpec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/&gt;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&lt;Function </a:t>
            </a:r>
            <a:r>
              <a:rPr lang="en-US">
                <a:solidFill>
                  <a:srgbClr val="0451A5"/>
                </a:solidFill>
                <a:latin typeface="Consolas" panose="020B0609020204030204" pitchFamily="49" charset="0"/>
              </a:rPr>
              <a:t>Name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FunctionSpec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451A5"/>
                </a:solidFill>
                <a:latin typeface="Consolas" panose="020B0609020204030204" pitchFamily="49" charset="0"/>
              </a:rPr>
              <a:t>Module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A31515"/>
                </a:solidFill>
                <a:latin typeface="Consolas" panose="020B0609020204030204" pitchFamily="49" charset="0"/>
              </a:rPr>
              <a:t>ModuleSpec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</a:t>
            </a:r>
            <a:r>
              <a:rPr lang="en-US" err="1">
                <a:solidFill>
                  <a:srgbClr val="0451A5"/>
                </a:solidFill>
                <a:latin typeface="Consolas" panose="020B0609020204030204" pitchFamily="49" charset="0"/>
              </a:rPr>
              <a:t>ExceptionImplementation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</a:rPr>
              <a:t>"true"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 /&gt;</a:t>
            </a:r>
          </a:p>
          <a:p>
            <a:endParaRPr lang="en-US">
              <a:solidFill>
                <a:srgbClr val="0101FD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&lt;/</a:t>
            </a:r>
            <a:r>
              <a:rPr lang="en-US" err="1">
                <a:solidFill>
                  <a:srgbClr val="0101FD"/>
                </a:solidFill>
                <a:latin typeface="Consolas" panose="020B0609020204030204" pitchFamily="49" charset="0"/>
              </a:rPr>
              <a:t>NonUserCode</a:t>
            </a:r>
            <a:r>
              <a:rPr lang="en-US">
                <a:solidFill>
                  <a:srgbClr val="0101FD"/>
                </a:solidFill>
                <a:latin typeface="Consolas" panose="020B0609020204030204" pitchFamily="49" charset="0"/>
              </a:rPr>
              <a:t>&gt;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032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979778"/>
            <a:ext cx="5511800" cy="553998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3105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A739-FFFE-4C12-8D4E-887646EB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431983"/>
          </a:xfrm>
        </p:spPr>
        <p:txBody>
          <a:bodyPr/>
          <a:lstStyle/>
          <a:p>
            <a:r>
              <a:rPr lang="en-US" dirty="0"/>
              <a:t>Demos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Repo tailored for .NET Core 2.2: </a:t>
            </a:r>
            <a:r>
              <a:rPr lang="en-US" u="sng" dirty="0">
                <a:hlinkClick r:id="rId2"/>
              </a:rPr>
              <a:t>https://github.com/leslierichardson95/ReadingList</a:t>
            </a:r>
            <a:br>
              <a:rPr lang="en-US" u="sng" dirty="0"/>
            </a:br>
            <a:br>
              <a:rPr lang="en-US" dirty="0"/>
            </a:br>
            <a:r>
              <a:rPr lang="en-US" dirty="0"/>
              <a:t>Repo tailored for .NET Core 3.0: </a:t>
            </a:r>
            <a:r>
              <a:rPr lang="en-US" u="sng" dirty="0">
                <a:hlinkClick r:id="rId3"/>
              </a:rPr>
              <a:t>https://github.com/leslierichardson95/reading-list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131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S2019_Launch-DebuggerLiveSession" id="{5E2A4822-313F-4912-B22A-EAB034D35802}" vid="{975BB20F-F318-422B-9890-656A2A9DD17F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S2019_Launch-DebuggerLiveSession" id="{5E2A4822-313F-4912-B22A-EAB034D35802}" vid="{2B65435D-5EE0-48F2-A0FB-E5AF793146B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openxmlformats.org/package/2006/metadata/core-properties"/>
    <ds:schemaRef ds:uri="965de625-df5b-42e9-a277-2113da4f1195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dcf5ddc1-fb1d-440f-849a-6450bddbaed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9541</TotalTime>
  <Words>485</Words>
  <Application>Microsoft Office PowerPoint</Application>
  <PresentationFormat>Widescreen</PresentationFormat>
  <Paragraphs>63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Squash Bugs and Improve Code Quality</vt:lpstr>
      <vt:lpstr>Debugger Performance Updates</vt:lpstr>
      <vt:lpstr>PowerPoint Presentation</vt:lpstr>
      <vt:lpstr>Just My Code for C++</vt:lpstr>
      <vt:lpstr>Just My Code for C++ - .natjmc file format</vt:lpstr>
      <vt:lpstr>Demos</vt:lpstr>
      <vt:lpstr>Questions?</vt:lpstr>
      <vt:lpstr>Demos  Repo tailored for .NET Core 2.2: https://github.com/leslierichardson95/ReadingList  Repo tailored for .NET Core 3.0: https://github.com/leslierichardson95/reading-list 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 presentation title</dc:title>
  <dc:subject>Visual Studio 2019 Launch</dc:subject>
  <dc:creator>"Heidi Laverty" &lt;heidi@mindseyepdx.com&gt;</dc:creator>
  <cp:keywords/>
  <dc:description/>
  <cp:lastModifiedBy>Beth Massi</cp:lastModifiedBy>
  <cp:revision>18</cp:revision>
  <dcterms:created xsi:type="dcterms:W3CDTF">2019-03-04T19:39:54Z</dcterms:created>
  <dcterms:modified xsi:type="dcterms:W3CDTF">2019-04-02T20:24:01Z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